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  <p:sldMasterId id="2147483866" r:id="rId2"/>
  </p:sldMasterIdLst>
  <p:notesMasterIdLst>
    <p:notesMasterId r:id="rId8"/>
  </p:notesMasterIdLst>
  <p:handoutMasterIdLst>
    <p:handoutMasterId r:id="rId9"/>
  </p:handoutMasterIdLst>
  <p:sldIdLst>
    <p:sldId id="559" r:id="rId3"/>
    <p:sldId id="565" r:id="rId4"/>
    <p:sldId id="566" r:id="rId5"/>
    <p:sldId id="567" r:id="rId6"/>
    <p:sldId id="568" r:id="rId7"/>
  </p:sldIdLst>
  <p:sldSz cx="9144000" cy="6858000" type="screen4x3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EMEC" initials="N" lastIdx="1" clrIdx="0">
    <p:extLst>
      <p:ext uri="{19B8F6BF-5375-455C-9EA6-DF929625EA0E}">
        <p15:presenceInfo xmlns:p15="http://schemas.microsoft.com/office/powerpoint/2012/main" userId="0ef58440e01cf1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  <a:srgbClr val="FF5050"/>
    <a:srgbClr val="FF6600"/>
    <a:srgbClr val="0000FF"/>
    <a:srgbClr val="00CCFF"/>
    <a:srgbClr val="FF3300"/>
    <a:srgbClr val="FF0066"/>
    <a:srgbClr val="198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64" y="-5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6B40-EA08-4373-AB6C-ABFA80DD7A85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EDC21-8BE0-4611-91E4-0725AA051E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517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8DC6-F9FB-46B7-B92D-04861F77E509}" type="datetimeFigureOut">
              <a:rPr lang="zh-TW" altLang="en-US" smtClean="0"/>
              <a:t>2020/9/16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75605-9C73-4914-BE63-7DDAF33898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03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56A311E-2ED9-4FFA-B465-354A565C42EB}"/>
              </a:ext>
            </a:extLst>
          </p:cNvPr>
          <p:cNvSpPr txBox="1">
            <a:spLocks/>
          </p:cNvSpPr>
          <p:nvPr userDrawn="1"/>
        </p:nvSpPr>
        <p:spPr>
          <a:xfrm>
            <a:off x="7839022" y="6380825"/>
            <a:ext cx="1057275" cy="24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440636-5C3D-4851-9B1B-3183B1D0A182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pic>
        <p:nvPicPr>
          <p:cNvPr id="61" name="Picture 4" descr="http://www.neemec.org.tw/wordpress/wp-content/uploads/2018/10/neemec-logo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8" r="21636"/>
          <a:stretch/>
        </p:blipFill>
        <p:spPr bwMode="auto">
          <a:xfrm>
            <a:off x="94849" y="6026229"/>
            <a:ext cx="637563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42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63" name="Rectangle 4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Rectangle 47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48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49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7" name="Rectangle 50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id="{E59B851C-029A-492F-ADE9-6146751769CD}"/>
              </a:ext>
            </a:extLst>
          </p:cNvPr>
          <p:cNvSpPr txBox="1">
            <a:spLocks/>
          </p:cNvSpPr>
          <p:nvPr userDrawn="1"/>
        </p:nvSpPr>
        <p:spPr>
          <a:xfrm>
            <a:off x="665791" y="6459107"/>
            <a:ext cx="7616831" cy="5852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ew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ngineering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ducation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ethod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xperiment  &amp;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onstruction</a:t>
            </a:r>
            <a:endParaRPr lang="en-US" altLang="zh-TW" sz="1400" b="1" i="0" u="none" dirty="0">
              <a:solidFill>
                <a:prstClr val="black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+mj-lt"/>
            </a:endParaRPr>
          </a:p>
        </p:txBody>
      </p:sp>
      <p:sp>
        <p:nvSpPr>
          <p:cNvPr id="69" name="矩形 68"/>
          <p:cNvSpPr/>
          <p:nvPr userDrawn="1"/>
        </p:nvSpPr>
        <p:spPr>
          <a:xfrm>
            <a:off x="0" y="475622"/>
            <a:ext cx="6404800" cy="10014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</p:txBody>
      </p:sp>
      <p:pic>
        <p:nvPicPr>
          <p:cNvPr id="75" name="Picture 4" descr="http://www.neemec.org.tw/wordpress/wp-content/uploads/2018/10/neemec-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4"/>
          <a:stretch/>
        </p:blipFill>
        <p:spPr bwMode="auto">
          <a:xfrm>
            <a:off x="6547456" y="487660"/>
            <a:ext cx="900000" cy="10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圖片 7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9193" y="582884"/>
            <a:ext cx="833831" cy="828000"/>
          </a:xfrm>
          <a:prstGeom prst="rect">
            <a:avLst/>
          </a:prstGeom>
        </p:spPr>
      </p:pic>
      <p:sp>
        <p:nvSpPr>
          <p:cNvPr id="82" name="矩形 81"/>
          <p:cNvSpPr/>
          <p:nvPr userDrawn="1"/>
        </p:nvSpPr>
        <p:spPr>
          <a:xfrm>
            <a:off x="8445681" y="475622"/>
            <a:ext cx="698320" cy="10014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85" name="Google Shape;327;p41"/>
          <p:cNvSpPr/>
          <p:nvPr userDrawn="1"/>
        </p:nvSpPr>
        <p:spPr>
          <a:xfrm>
            <a:off x="1860233" y="3871490"/>
            <a:ext cx="5423535" cy="66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86" name="直線接點 85"/>
          <p:cNvCxnSpPr/>
          <p:nvPr userDrawn="1"/>
        </p:nvCxnSpPr>
        <p:spPr>
          <a:xfrm>
            <a:off x="1684422" y="4757826"/>
            <a:ext cx="5775158" cy="0"/>
          </a:xfrm>
          <a:prstGeom prst="line">
            <a:avLst/>
          </a:prstGeom>
          <a:ln w="28575">
            <a:solidFill>
              <a:srgbClr val="676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9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DDFC69D-0E76-44F0-8B21-7D4B203BD4E3}"/>
              </a:ext>
            </a:extLst>
          </p:cNvPr>
          <p:cNvSpPr/>
          <p:nvPr userDrawn="1"/>
        </p:nvSpPr>
        <p:spPr>
          <a:xfrm>
            <a:off x="1" y="0"/>
            <a:ext cx="9154217" cy="1004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B11B32-ED10-4B2E-893D-50572CCFD25C}"/>
              </a:ext>
            </a:extLst>
          </p:cNvPr>
          <p:cNvSpPr/>
          <p:nvPr userDrawn="1"/>
        </p:nvSpPr>
        <p:spPr>
          <a:xfrm>
            <a:off x="5412921" y="1257682"/>
            <a:ext cx="3429000" cy="1259641"/>
          </a:xfrm>
          <a:prstGeom prst="rect">
            <a:avLst/>
          </a:prstGeom>
          <a:gradFill flip="none" rotWithShape="1">
            <a:gsLst>
              <a:gs pos="52975">
                <a:srgbClr val="FFFFFF"/>
              </a:gs>
              <a:gs pos="0">
                <a:schemeClr val="bg1">
                  <a:alpha val="90000"/>
                </a:schemeClr>
              </a:gs>
              <a:gs pos="25000">
                <a:schemeClr val="bg1">
                  <a:alpha val="93000"/>
                </a:scheme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DDF323A-9FF8-493E-971D-82570E28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02" y="245004"/>
            <a:ext cx="6365909" cy="607477"/>
          </a:xfrm>
          <a:prstGeom prst="rect">
            <a:avLst/>
          </a:prstGeom>
        </p:spPr>
        <p:txBody>
          <a:bodyPr/>
          <a:lstStyle>
            <a:lvl1pPr algn="l">
              <a:defRPr sz="3600" b="1"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5731-AD71-4575-8639-8FBE5E15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02" y="1257680"/>
            <a:ext cx="7886700" cy="450342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49" name="Group 42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50" name="Rectangle 4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Rectangle 47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Rectangle 48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ectangle 49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Rectangle 50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55" name="Picture 4" descr="http://www.neemec.org.tw/wordpress/wp-content/uploads/2018/10/neemec-logo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8" r="21636"/>
          <a:stretch/>
        </p:blipFill>
        <p:spPr bwMode="auto">
          <a:xfrm>
            <a:off x="94849" y="6026229"/>
            <a:ext cx="637563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E59B851C-029A-492F-ADE9-6146751769CD}"/>
              </a:ext>
            </a:extLst>
          </p:cNvPr>
          <p:cNvSpPr txBox="1">
            <a:spLocks/>
          </p:cNvSpPr>
          <p:nvPr userDrawn="1"/>
        </p:nvSpPr>
        <p:spPr>
          <a:xfrm>
            <a:off x="665791" y="6459107"/>
            <a:ext cx="7616831" cy="5852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ew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ngineering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ducation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ethod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xperiment  &amp;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onstruction</a:t>
            </a:r>
            <a:endParaRPr lang="en-US" altLang="zh-TW" sz="1400" b="1" i="0" u="none" dirty="0">
              <a:solidFill>
                <a:prstClr val="black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+mj-lt"/>
            </a:endParaRPr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756A311E-2ED9-4FFA-B465-354A565C42EB}"/>
              </a:ext>
            </a:extLst>
          </p:cNvPr>
          <p:cNvSpPr txBox="1">
            <a:spLocks/>
          </p:cNvSpPr>
          <p:nvPr userDrawn="1"/>
        </p:nvSpPr>
        <p:spPr>
          <a:xfrm>
            <a:off x="7839022" y="6380825"/>
            <a:ext cx="1057275" cy="24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440636-5C3D-4851-9B1B-3183B1D0A182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462376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過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3657602"/>
            <a:ext cx="3253339" cy="32004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4" name="手繪多邊形 3"/>
          <p:cNvSpPr/>
          <p:nvPr userDrawn="1"/>
        </p:nvSpPr>
        <p:spPr>
          <a:xfrm>
            <a:off x="0" y="-1475"/>
            <a:ext cx="9144000" cy="5699631"/>
          </a:xfrm>
          <a:custGeom>
            <a:avLst/>
            <a:gdLst>
              <a:gd name="connsiteX0" fmla="*/ 0 w 12192000"/>
              <a:gd name="connsiteY0" fmla="*/ 0 h 6279607"/>
              <a:gd name="connsiteX1" fmla="*/ 12192000 w 12192000"/>
              <a:gd name="connsiteY1" fmla="*/ 0 h 6279607"/>
              <a:gd name="connsiteX2" fmla="*/ 12192000 w 12192000"/>
              <a:gd name="connsiteY2" fmla="*/ 1601675 h 6279607"/>
              <a:gd name="connsiteX3" fmla="*/ 0 w 12192000"/>
              <a:gd name="connsiteY3" fmla="*/ 6279607 h 62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279607">
                <a:moveTo>
                  <a:pt x="0" y="0"/>
                </a:moveTo>
                <a:lnTo>
                  <a:pt x="12192000" y="0"/>
                </a:lnTo>
                <a:lnTo>
                  <a:pt x="12192000" y="1601675"/>
                </a:lnTo>
                <a:lnTo>
                  <a:pt x="0" y="627960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800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0"/>
          </p:nvPr>
        </p:nvSpPr>
        <p:spPr>
          <a:xfrm>
            <a:off x="452872" y="2265069"/>
            <a:ext cx="6159684" cy="215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>
                <a:solidFill>
                  <a:srgbClr val="DC8D6C"/>
                </a:solidFill>
                <a:latin typeface="Tw Cen MT" panose="020B0602020104020603" pitchFamily="34" charset="0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1"/>
          </p:nvPr>
        </p:nvSpPr>
        <p:spPr>
          <a:xfrm>
            <a:off x="4230160" y="4065211"/>
            <a:ext cx="4066205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/>
            </a:lvl1pPr>
          </a:lstStyle>
          <a:p>
            <a:pPr lvl="0"/>
            <a:endParaRPr lang="zh-TW" altLang="en-US" dirty="0"/>
          </a:p>
        </p:txBody>
      </p:sp>
      <p:sp>
        <p:nvSpPr>
          <p:cNvPr id="16" name="內容版面配置區 14"/>
          <p:cNvSpPr>
            <a:spLocks noGrp="1"/>
          </p:cNvSpPr>
          <p:nvPr>
            <p:ph sz="quarter" idx="12"/>
          </p:nvPr>
        </p:nvSpPr>
        <p:spPr>
          <a:xfrm>
            <a:off x="3753709" y="5012846"/>
            <a:ext cx="5019107" cy="5199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spc="0">
                <a:solidFill>
                  <a:srgbClr val="E7E6E6"/>
                </a:solidFill>
              </a:defRPr>
            </a:lvl1pPr>
          </a:lstStyle>
          <a:p>
            <a:pPr lvl="0"/>
            <a:endParaRPr lang="zh-TW" altLang="en-US" dirty="0"/>
          </a:p>
        </p:txBody>
      </p:sp>
      <p:grpSp>
        <p:nvGrpSpPr>
          <p:cNvPr id="14" name="Group 42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17" name="Rectangle 4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47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48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 49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50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2" name="Picture 4" descr="http://www.neemec.org.tw/wordpress/wp-content/uploads/2018/10/neemec-logo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8" r="21636"/>
          <a:stretch/>
        </p:blipFill>
        <p:spPr bwMode="auto">
          <a:xfrm>
            <a:off x="94849" y="6026229"/>
            <a:ext cx="637563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59B851C-029A-492F-ADE9-6146751769CD}"/>
              </a:ext>
            </a:extLst>
          </p:cNvPr>
          <p:cNvSpPr txBox="1">
            <a:spLocks/>
          </p:cNvSpPr>
          <p:nvPr userDrawn="1"/>
        </p:nvSpPr>
        <p:spPr>
          <a:xfrm>
            <a:off x="665791" y="6459107"/>
            <a:ext cx="7616831" cy="5852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ew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ngineering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ducation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ethod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xperiment  &amp;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onstruction</a:t>
            </a:r>
            <a:endParaRPr lang="en-US" altLang="zh-TW" sz="1400" b="1" i="0" u="none" dirty="0">
              <a:solidFill>
                <a:prstClr val="black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+mj-lt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56A311E-2ED9-4FFA-B465-354A565C42EB}"/>
              </a:ext>
            </a:extLst>
          </p:cNvPr>
          <p:cNvSpPr txBox="1">
            <a:spLocks/>
          </p:cNvSpPr>
          <p:nvPr userDrawn="1"/>
        </p:nvSpPr>
        <p:spPr>
          <a:xfrm>
            <a:off x="7839022" y="6380825"/>
            <a:ext cx="1057275" cy="24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440636-5C3D-4851-9B1B-3183B1D0A182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396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56A311E-2ED9-4FFA-B465-354A565C42EB}"/>
              </a:ext>
            </a:extLst>
          </p:cNvPr>
          <p:cNvSpPr txBox="1">
            <a:spLocks/>
          </p:cNvSpPr>
          <p:nvPr userDrawn="1"/>
        </p:nvSpPr>
        <p:spPr>
          <a:xfrm>
            <a:off x="7839022" y="6380825"/>
            <a:ext cx="1057275" cy="24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440636-5C3D-4851-9B1B-3183B1D0A182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  <p:pic>
        <p:nvPicPr>
          <p:cNvPr id="61" name="Picture 4" descr="http://www.neemec.org.tw/wordpress/wp-content/uploads/2018/10/neemec-logo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8" r="21636"/>
          <a:stretch/>
        </p:blipFill>
        <p:spPr bwMode="auto">
          <a:xfrm>
            <a:off x="94849" y="6026229"/>
            <a:ext cx="637563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42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63" name="Rectangle 4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Rectangle 47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Rectangle 48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Rectangle 49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7" name="Rectangle 50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8" name="Title 1">
            <a:extLst>
              <a:ext uri="{FF2B5EF4-FFF2-40B4-BE49-F238E27FC236}">
                <a16:creationId xmlns:a16="http://schemas.microsoft.com/office/drawing/2014/main" id="{E59B851C-029A-492F-ADE9-6146751769CD}"/>
              </a:ext>
            </a:extLst>
          </p:cNvPr>
          <p:cNvSpPr txBox="1">
            <a:spLocks/>
          </p:cNvSpPr>
          <p:nvPr userDrawn="1"/>
        </p:nvSpPr>
        <p:spPr>
          <a:xfrm>
            <a:off x="665791" y="6459107"/>
            <a:ext cx="7616831" cy="5852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ew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ngineering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ducation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ethod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xperiment  &amp;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onstruction</a:t>
            </a:r>
            <a:endParaRPr lang="en-US" altLang="zh-TW" sz="1400" b="1" i="0" u="none" dirty="0">
              <a:solidFill>
                <a:prstClr val="black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+mj-lt"/>
            </a:endParaRPr>
          </a:p>
        </p:txBody>
      </p:sp>
      <p:sp>
        <p:nvSpPr>
          <p:cNvPr id="69" name="矩形 68"/>
          <p:cNvSpPr/>
          <p:nvPr userDrawn="1"/>
        </p:nvSpPr>
        <p:spPr>
          <a:xfrm>
            <a:off x="0" y="393452"/>
            <a:ext cx="6404800" cy="645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教育部 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 新工程教育方法實驗與建構計畫</a:t>
            </a:r>
          </a:p>
        </p:txBody>
      </p:sp>
      <p:pic>
        <p:nvPicPr>
          <p:cNvPr id="75" name="Picture 4" descr="http://www.neemec.org.tw/wordpress/wp-content/uploads/2018/10/neemec-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4"/>
          <a:stretch/>
        </p:blipFill>
        <p:spPr bwMode="auto">
          <a:xfrm>
            <a:off x="6557302" y="206743"/>
            <a:ext cx="900000" cy="10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圖片 7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79039" y="301967"/>
            <a:ext cx="833831" cy="828000"/>
          </a:xfrm>
          <a:prstGeom prst="rect">
            <a:avLst/>
          </a:prstGeom>
        </p:spPr>
      </p:pic>
      <p:sp>
        <p:nvSpPr>
          <p:cNvPr id="82" name="矩形 81"/>
          <p:cNvSpPr/>
          <p:nvPr userDrawn="1"/>
        </p:nvSpPr>
        <p:spPr>
          <a:xfrm>
            <a:off x="8445681" y="393452"/>
            <a:ext cx="698320" cy="645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85" name="Google Shape;327;p41"/>
          <p:cNvSpPr/>
          <p:nvPr userDrawn="1"/>
        </p:nvSpPr>
        <p:spPr>
          <a:xfrm>
            <a:off x="1860233" y="3871490"/>
            <a:ext cx="5423535" cy="66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86" name="直線接點 85"/>
          <p:cNvCxnSpPr/>
          <p:nvPr userDrawn="1"/>
        </p:nvCxnSpPr>
        <p:spPr>
          <a:xfrm>
            <a:off x="1684422" y="3761368"/>
            <a:ext cx="5775158" cy="0"/>
          </a:xfrm>
          <a:prstGeom prst="line">
            <a:avLst/>
          </a:prstGeom>
          <a:ln w="28575">
            <a:solidFill>
              <a:srgbClr val="676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3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DDFC69D-0E76-44F0-8B21-7D4B203BD4E3}"/>
              </a:ext>
            </a:extLst>
          </p:cNvPr>
          <p:cNvSpPr/>
          <p:nvPr userDrawn="1"/>
        </p:nvSpPr>
        <p:spPr>
          <a:xfrm>
            <a:off x="1" y="0"/>
            <a:ext cx="9154217" cy="1004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B11B32-ED10-4B2E-893D-50572CCFD25C}"/>
              </a:ext>
            </a:extLst>
          </p:cNvPr>
          <p:cNvSpPr/>
          <p:nvPr userDrawn="1"/>
        </p:nvSpPr>
        <p:spPr>
          <a:xfrm>
            <a:off x="5412921" y="1257682"/>
            <a:ext cx="3429000" cy="1259641"/>
          </a:xfrm>
          <a:prstGeom prst="rect">
            <a:avLst/>
          </a:prstGeom>
          <a:gradFill flip="none" rotWithShape="1">
            <a:gsLst>
              <a:gs pos="52975">
                <a:srgbClr val="FFFFFF"/>
              </a:gs>
              <a:gs pos="0">
                <a:schemeClr val="bg1">
                  <a:alpha val="90000"/>
                </a:schemeClr>
              </a:gs>
              <a:gs pos="25000">
                <a:schemeClr val="bg1">
                  <a:alpha val="93000"/>
                </a:scheme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DDF323A-9FF8-493E-971D-82570E28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02" y="245004"/>
            <a:ext cx="6365909" cy="607477"/>
          </a:xfrm>
          <a:prstGeom prst="rect">
            <a:avLst/>
          </a:prstGeom>
        </p:spPr>
        <p:txBody>
          <a:bodyPr/>
          <a:lstStyle>
            <a:lvl1pPr algn="l">
              <a:defRPr sz="3600" b="1"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5731-AD71-4575-8639-8FBE5E15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02" y="1257680"/>
            <a:ext cx="7886700" cy="450342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l"/>
              <a:defRPr b="1"/>
            </a:lvl1pPr>
            <a:lvl2pPr marL="514350" indent="-171450">
              <a:buFont typeface="Wingdings" panose="05000000000000000000" pitchFamily="2" charset="2"/>
              <a:buChar char="l"/>
              <a:defRPr b="0"/>
            </a:lvl2pPr>
            <a:lvl3pPr marL="857250" indent="-171450">
              <a:buFont typeface="Wingdings" panose="05000000000000000000" pitchFamily="2" charset="2"/>
              <a:buChar char="l"/>
              <a:defRPr b="0"/>
            </a:lvl3pPr>
            <a:lvl4pPr marL="1200150" indent="-171450">
              <a:buFont typeface="Wingdings" panose="05000000000000000000" pitchFamily="2" charset="2"/>
              <a:buChar char="l"/>
              <a:defRPr b="0"/>
            </a:lvl4pPr>
            <a:lvl5pPr marL="1543050" indent="-171450">
              <a:buFont typeface="Wingdings" panose="05000000000000000000" pitchFamily="2" charset="2"/>
              <a:buChar char="l"/>
              <a:defRPr b="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49" name="Group 42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50" name="Rectangle 4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Rectangle 47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Rectangle 48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Rectangle 49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Rectangle 50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55" name="Picture 4" descr="http://www.neemec.org.tw/wordpress/wp-content/uploads/2018/10/neemec-logo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8" r="21636"/>
          <a:stretch/>
        </p:blipFill>
        <p:spPr bwMode="auto">
          <a:xfrm>
            <a:off x="94849" y="6026229"/>
            <a:ext cx="637563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E59B851C-029A-492F-ADE9-6146751769CD}"/>
              </a:ext>
            </a:extLst>
          </p:cNvPr>
          <p:cNvSpPr txBox="1">
            <a:spLocks/>
          </p:cNvSpPr>
          <p:nvPr userDrawn="1"/>
        </p:nvSpPr>
        <p:spPr>
          <a:xfrm>
            <a:off x="665791" y="6459107"/>
            <a:ext cx="7616831" cy="5852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ew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ngineering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ducation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ethod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xperiment  &amp;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onstruction</a:t>
            </a:r>
            <a:endParaRPr lang="en-US" altLang="zh-TW" sz="1400" b="1" i="0" u="none" dirty="0">
              <a:solidFill>
                <a:prstClr val="black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+mj-lt"/>
            </a:endParaRPr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756A311E-2ED9-4FFA-B465-354A565C42EB}"/>
              </a:ext>
            </a:extLst>
          </p:cNvPr>
          <p:cNvSpPr txBox="1">
            <a:spLocks/>
          </p:cNvSpPr>
          <p:nvPr userDrawn="1"/>
        </p:nvSpPr>
        <p:spPr>
          <a:xfrm>
            <a:off x="7839022" y="6380825"/>
            <a:ext cx="1057275" cy="24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440636-5C3D-4851-9B1B-3183B1D0A182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854745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過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3657602"/>
            <a:ext cx="3253339" cy="32004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4" name="手繪多邊形 3"/>
          <p:cNvSpPr/>
          <p:nvPr userDrawn="1"/>
        </p:nvSpPr>
        <p:spPr>
          <a:xfrm>
            <a:off x="0" y="-1475"/>
            <a:ext cx="9144000" cy="5699631"/>
          </a:xfrm>
          <a:custGeom>
            <a:avLst/>
            <a:gdLst>
              <a:gd name="connsiteX0" fmla="*/ 0 w 12192000"/>
              <a:gd name="connsiteY0" fmla="*/ 0 h 6279607"/>
              <a:gd name="connsiteX1" fmla="*/ 12192000 w 12192000"/>
              <a:gd name="connsiteY1" fmla="*/ 0 h 6279607"/>
              <a:gd name="connsiteX2" fmla="*/ 12192000 w 12192000"/>
              <a:gd name="connsiteY2" fmla="*/ 1601675 h 6279607"/>
              <a:gd name="connsiteX3" fmla="*/ 0 w 12192000"/>
              <a:gd name="connsiteY3" fmla="*/ 6279607 h 62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279607">
                <a:moveTo>
                  <a:pt x="0" y="0"/>
                </a:moveTo>
                <a:lnTo>
                  <a:pt x="12192000" y="0"/>
                </a:lnTo>
                <a:lnTo>
                  <a:pt x="12192000" y="1601675"/>
                </a:lnTo>
                <a:lnTo>
                  <a:pt x="0" y="627960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800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0"/>
          </p:nvPr>
        </p:nvSpPr>
        <p:spPr>
          <a:xfrm>
            <a:off x="452872" y="2265069"/>
            <a:ext cx="6159684" cy="215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>
                <a:solidFill>
                  <a:srgbClr val="DC8D6C"/>
                </a:solidFill>
                <a:latin typeface="Tw Cen MT" panose="020B0602020104020603" pitchFamily="34" charset="0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1"/>
          </p:nvPr>
        </p:nvSpPr>
        <p:spPr>
          <a:xfrm>
            <a:off x="4230160" y="4065211"/>
            <a:ext cx="4066205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/>
            </a:lvl1pPr>
          </a:lstStyle>
          <a:p>
            <a:pPr lvl="0"/>
            <a:endParaRPr lang="zh-TW" altLang="en-US" dirty="0"/>
          </a:p>
        </p:txBody>
      </p:sp>
      <p:sp>
        <p:nvSpPr>
          <p:cNvPr id="16" name="內容版面配置區 14"/>
          <p:cNvSpPr>
            <a:spLocks noGrp="1"/>
          </p:cNvSpPr>
          <p:nvPr>
            <p:ph sz="quarter" idx="12"/>
          </p:nvPr>
        </p:nvSpPr>
        <p:spPr>
          <a:xfrm>
            <a:off x="3753709" y="5012846"/>
            <a:ext cx="5019107" cy="5199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spc="0">
                <a:solidFill>
                  <a:srgbClr val="E7E6E6"/>
                </a:solidFill>
              </a:defRPr>
            </a:lvl1pPr>
          </a:lstStyle>
          <a:p>
            <a:pPr lvl="0"/>
            <a:endParaRPr lang="zh-TW" altLang="en-US" dirty="0"/>
          </a:p>
        </p:txBody>
      </p:sp>
      <p:grpSp>
        <p:nvGrpSpPr>
          <p:cNvPr id="14" name="Group 42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17" name="Rectangle 4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47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48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 49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50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2" name="Picture 4" descr="http://www.neemec.org.tw/wordpress/wp-content/uploads/2018/10/neemec-logo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8" r="21636"/>
          <a:stretch/>
        </p:blipFill>
        <p:spPr bwMode="auto">
          <a:xfrm>
            <a:off x="94849" y="6026229"/>
            <a:ext cx="637563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59B851C-029A-492F-ADE9-6146751769CD}"/>
              </a:ext>
            </a:extLst>
          </p:cNvPr>
          <p:cNvSpPr txBox="1">
            <a:spLocks/>
          </p:cNvSpPr>
          <p:nvPr userDrawn="1"/>
        </p:nvSpPr>
        <p:spPr>
          <a:xfrm>
            <a:off x="665791" y="6459107"/>
            <a:ext cx="7616831" cy="58521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ew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ngineering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ducation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ethod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xperiment  &amp;  </a:t>
            </a:r>
            <a:r>
              <a:rPr lang="en-US" altLang="zh-TW" sz="1400" b="1" i="0" u="none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altLang="zh-TW" sz="1400" b="1" i="0" u="non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onstruction</a:t>
            </a:r>
            <a:endParaRPr lang="en-US" altLang="zh-TW" sz="1400" b="1" i="0" u="none" dirty="0">
              <a:solidFill>
                <a:prstClr val="black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+mj-lt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56A311E-2ED9-4FFA-B465-354A565C42EB}"/>
              </a:ext>
            </a:extLst>
          </p:cNvPr>
          <p:cNvSpPr txBox="1">
            <a:spLocks/>
          </p:cNvSpPr>
          <p:nvPr userDrawn="1"/>
        </p:nvSpPr>
        <p:spPr>
          <a:xfrm>
            <a:off x="7839022" y="6380825"/>
            <a:ext cx="1057275" cy="24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440636-5C3D-4851-9B1B-3183B1D0A182}" type="slidenum">
              <a:rPr lang="zh-TW" altLang="en-US" sz="1200" smtClean="0"/>
              <a:pPr/>
              <a:t>‹#›</a:t>
            </a:fld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590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401836" y="232172"/>
            <a:ext cx="8340328" cy="9822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401836" y="1562695"/>
            <a:ext cx="8340328" cy="468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6078" y="6468594"/>
            <a:ext cx="219386" cy="2108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9912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2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38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9162" y="574417"/>
            <a:ext cx="7534838" cy="64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教育部 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 新工程教育方法實驗與建構計畫</a:t>
            </a:r>
          </a:p>
        </p:txBody>
      </p:sp>
      <p:pic>
        <p:nvPicPr>
          <p:cNvPr id="6" name="Picture 4" descr="http://www.neemec.org.tw/wordpress/wp-content/uploads/2018/10/neemec-logo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4"/>
          <a:stretch/>
        </p:blipFill>
        <p:spPr bwMode="auto">
          <a:xfrm>
            <a:off x="253882" y="201001"/>
            <a:ext cx="900000" cy="10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19" y="296225"/>
            <a:ext cx="833831" cy="828000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BF1D587-C66F-4176-9A97-FD060B8902DC}"/>
              </a:ext>
            </a:extLst>
          </p:cNvPr>
          <p:cNvSpPr txBox="1">
            <a:spLocks/>
          </p:cNvSpPr>
          <p:nvPr/>
        </p:nvSpPr>
        <p:spPr>
          <a:xfrm>
            <a:off x="628650" y="771118"/>
            <a:ext cx="7886700" cy="470689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zh-TW" sz="4400" b="1" kern="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sz="4400" b="1" kern="0" dirty="0">
              <a:solidFill>
                <a:schemeClr val="accent5">
                  <a:lumMod val="7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課群教材注意事項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endParaRPr lang="zh-TW" altLang="zh-TW" sz="4800" b="1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sz="2800" dirty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62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TW" altLang="en-US" dirty="0"/>
              <a:t>教材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6199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課群宗旨為  透過</a:t>
            </a:r>
            <a:r>
              <a:rPr lang="zh-TW" altLang="en-US" sz="2400" dirty="0">
                <a:solidFill>
                  <a:srgbClr val="0070C0"/>
                </a:solidFill>
              </a:rPr>
              <a:t>實務</a:t>
            </a:r>
            <a:r>
              <a:rPr lang="zh-TW" altLang="en-US" sz="2800" b="1" dirty="0">
                <a:solidFill>
                  <a:srgbClr val="C00000"/>
                </a:solidFill>
              </a:rPr>
              <a:t>串連</a:t>
            </a:r>
            <a:r>
              <a:rPr lang="zh-TW" altLang="en-US" sz="2400" dirty="0">
                <a:solidFill>
                  <a:srgbClr val="C00000"/>
                </a:solidFill>
              </a:rPr>
              <a:t>專業知識</a:t>
            </a:r>
            <a:endParaRPr lang="en-US" altLang="zh-TW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/>
              <a:t>教材目的為  </a:t>
            </a:r>
            <a:r>
              <a:rPr lang="zh-TW" altLang="en-US" sz="2400" dirty="0">
                <a:solidFill>
                  <a:srgbClr val="C00000"/>
                </a:solidFill>
              </a:rPr>
              <a:t>擴散</a:t>
            </a:r>
            <a:r>
              <a:rPr lang="zh-TW" altLang="en-US" sz="2800" b="1" dirty="0">
                <a:solidFill>
                  <a:srgbClr val="C00000"/>
                </a:solidFill>
              </a:rPr>
              <a:t>串連</a:t>
            </a:r>
            <a:r>
              <a:rPr lang="zh-TW" altLang="en-US" sz="2400" dirty="0">
                <a:solidFill>
                  <a:srgbClr val="C00000"/>
                </a:solidFill>
              </a:rPr>
              <a:t>的理念與邏輯</a:t>
            </a:r>
            <a:endParaRPr lang="en-US" altLang="zh-TW" sz="2400" dirty="0">
              <a:solidFill>
                <a:srgbClr val="C00000"/>
              </a:solidFill>
            </a:endParaRPr>
          </a:p>
          <a:p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3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550531" y="1257680"/>
            <a:ext cx="7886700" cy="450342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50531" y="263508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>
                <a:solidFill>
                  <a:srgbClr val="0070C0"/>
                </a:solidFill>
              </a:rPr>
              <a:t>實務</a:t>
            </a:r>
            <a:r>
              <a:rPr lang="zh-TW" altLang="en-US" sz="2400"/>
              <a:t>串連</a:t>
            </a:r>
            <a:r>
              <a:rPr lang="zh-TW" altLang="en-US" sz="2400">
                <a:solidFill>
                  <a:srgbClr val="C00000"/>
                </a:solidFill>
              </a:rPr>
              <a:t>專業知識</a:t>
            </a:r>
            <a:r>
              <a:rPr lang="zh-TW" altLang="en-US" sz="2400"/>
              <a:t>之邏輯與方法</a:t>
            </a:r>
            <a:endParaRPr lang="en-US" altLang="zh-TW" sz="2400" dirty="0"/>
          </a:p>
        </p:txBody>
      </p:sp>
      <p:sp>
        <p:nvSpPr>
          <p:cNvPr id="6" name="矩形 5"/>
          <p:cNvSpPr/>
          <p:nvPr/>
        </p:nvSpPr>
        <p:spPr>
          <a:xfrm>
            <a:off x="294213" y="1649295"/>
            <a:ext cx="852527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以</a:t>
            </a:r>
            <a:r>
              <a:rPr lang="zh-TW" altLang="zh-TW" sz="1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物理與微積分來描述體積、重量、重心、作用力</a:t>
            </a: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之呈現，理解簡化的力學分析方法</a:t>
            </a:r>
            <a:r>
              <a:rPr lang="zh-TW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作業</a:t>
            </a:r>
            <a:r>
              <a:rPr lang="en-US" altLang="zh-TW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利用電腦軟體來進行</a:t>
            </a:r>
            <a:r>
              <a:rPr lang="zh-TW" altLang="zh-TW" sz="1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力量對物體作用之細部分析</a:t>
            </a:r>
            <a:r>
              <a:rPr lang="zh-TW" altLang="en-US" sz="1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altLang="zh-TW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作業</a:t>
            </a:r>
            <a:r>
              <a:rPr lang="en-US" altLang="zh-TW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軟體</a:t>
            </a:r>
            <a:r>
              <a:rPr lang="en-US" altLang="zh-TW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altLang="zh-TW" sz="16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以實作來印證分析的結果</a:t>
            </a:r>
            <a:r>
              <a:rPr lang="en-US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從</a:t>
            </a:r>
            <a:r>
              <a:rPr lang="zh-TW" altLang="en-US" sz="1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混凝土</a:t>
            </a: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方塊</a:t>
            </a:r>
            <a:r>
              <a:rPr lang="en-US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保齡球</a:t>
            </a: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的</a:t>
            </a:r>
            <a:r>
              <a:rPr lang="zh-TW" altLang="zh-TW" sz="1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製作、配比、養護</a:t>
            </a: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等程序，發現</a:t>
            </a:r>
            <a:r>
              <a:rPr lang="zh-TW" altLang="zh-TW" sz="1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「強度」的概念</a:t>
            </a: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，也進一步習得</a:t>
            </a:r>
            <a:r>
              <a:rPr lang="zh-TW" altLang="zh-TW" sz="1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力的表現方式</a:t>
            </a:r>
            <a:r>
              <a:rPr lang="zh-TW" altLang="zh-TW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與性質</a:t>
            </a:r>
            <a:r>
              <a:rPr lang="zh-TW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zh-TW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實驗</a:t>
            </a:r>
            <a:r>
              <a:rPr lang="en-US" altLang="zh-TW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zh-TW" altLang="en-US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軟體分析實務</a:t>
            </a:r>
            <a:r>
              <a:rPr lang="en-US" altLang="zh-TW" sz="16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12690" y="655123"/>
            <a:ext cx="16530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35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解構工程力學</a:t>
            </a:r>
            <a:r>
              <a:rPr lang="zh-TW" altLang="zh-TW" sz="1350" b="1" u="sng" kern="100">
                <a:latin typeface="Calibri" panose="020F0502020204030204" pitchFamily="34" charset="0"/>
                <a:cs typeface="Times New Roman" panose="02020603050405020304" pitchFamily="18" charset="0"/>
              </a:rPr>
              <a:t>課群</a:t>
            </a:r>
            <a:r>
              <a:rPr lang="en-US" altLang="zh-TW" sz="1350" b="1" u="sng" kern="1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TW" altLang="zh-TW" sz="135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531" y="1132740"/>
            <a:ext cx="4198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u="sng" dirty="0"/>
              <a:t>主題式課群之</a:t>
            </a:r>
            <a:r>
              <a:rPr lang="en-US" altLang="zh-TW" sz="2000" b="1" u="sng" dirty="0"/>
              <a:t>[</a:t>
            </a:r>
            <a:r>
              <a:rPr lang="zh-TW" altLang="en-US" sz="2000" b="1" u="sng" dirty="0"/>
              <a:t>知識架構</a:t>
            </a:r>
            <a:r>
              <a:rPr lang="en-US" altLang="zh-TW" sz="2000" b="1" u="sng" dirty="0"/>
              <a:t>]</a:t>
            </a:r>
            <a:r>
              <a:rPr lang="zh-TW" altLang="en-US" sz="2000" b="1" u="sng" dirty="0"/>
              <a:t>與教學方法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59" y="3199447"/>
            <a:ext cx="698598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20819" y="1155122"/>
            <a:ext cx="1723650" cy="296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dirty="0"/>
              <a:t>內容與順序</a:t>
            </a:r>
            <a:r>
              <a:rPr lang="en-US" altLang="zh-TW" sz="1800" dirty="0">
                <a:sym typeface="Wingdings" panose="05000000000000000000" pitchFamily="2" charset="2"/>
              </a:rPr>
              <a:t></a:t>
            </a:r>
            <a:endParaRPr lang="zh-TW" altLang="en-US" sz="1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4" y="1600932"/>
            <a:ext cx="4029730" cy="27931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2796" y="571250"/>
            <a:ext cx="4198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u="sng" dirty="0"/>
              <a:t>主題式課群之知識架構與</a:t>
            </a:r>
            <a:r>
              <a:rPr lang="en-US" altLang="zh-TW" sz="2000" b="1" u="sng" dirty="0"/>
              <a:t>[</a:t>
            </a:r>
            <a:r>
              <a:rPr lang="zh-TW" altLang="en-US" sz="2000" b="1" u="sng" dirty="0"/>
              <a:t>教學方法</a:t>
            </a:r>
            <a:r>
              <a:rPr lang="en-US" altLang="zh-TW" sz="2000" b="1" u="sng" dirty="0"/>
              <a:t>]</a:t>
            </a:r>
            <a:endParaRPr lang="zh-TW" altLang="en-US" sz="2000" b="1" u="sng" dirty="0"/>
          </a:p>
        </p:txBody>
      </p:sp>
      <p:sp>
        <p:nvSpPr>
          <p:cNvPr id="7" name="矩形 6"/>
          <p:cNvSpPr/>
          <p:nvPr/>
        </p:nvSpPr>
        <p:spPr>
          <a:xfrm>
            <a:off x="272796" y="159994"/>
            <a:ext cx="26468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2400" b="1" dirty="0"/>
              <a:t>串連</a:t>
            </a:r>
            <a:r>
              <a:rPr lang="zh-TW" altLang="en-US" sz="2400" dirty="0"/>
              <a:t>的理念與邏輯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743875" y="1155122"/>
            <a:ext cx="4070498" cy="3761524"/>
            <a:chOff x="3410094" y="1560639"/>
            <a:chExt cx="5427330" cy="5015365"/>
          </a:xfrm>
        </p:grpSpPr>
        <p:sp>
          <p:nvSpPr>
            <p:cNvPr id="9" name="矩形 8"/>
            <p:cNvSpPr/>
            <p:nvPr/>
          </p:nvSpPr>
          <p:spPr>
            <a:xfrm>
              <a:off x="3410094" y="1560639"/>
              <a:ext cx="1541448" cy="4924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dirty="0"/>
                <a:t>教材表 </a:t>
              </a:r>
              <a:r>
                <a:rPr lang="en-US" altLang="zh-TW" dirty="0">
                  <a:sym typeface="Wingdings" panose="05000000000000000000" pitchFamily="2" charset="2"/>
                </a:rPr>
                <a:t></a:t>
              </a:r>
              <a:endParaRPr lang="zh-TW" altLang="en-US" dirty="0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5615" y="2163447"/>
              <a:ext cx="5371809" cy="4412557"/>
            </a:xfrm>
            <a:prstGeom prst="rect">
              <a:avLst/>
            </a:prstGeom>
            <a:ln w="57150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1" name="群組 10"/>
          <p:cNvGrpSpPr/>
          <p:nvPr/>
        </p:nvGrpSpPr>
        <p:grpSpPr>
          <a:xfrm>
            <a:off x="2899961" y="1155122"/>
            <a:ext cx="4649975" cy="3561220"/>
            <a:chOff x="3684614" y="1548500"/>
            <a:chExt cx="6199966" cy="4748293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3814" y="2164035"/>
              <a:ext cx="6170766" cy="4132758"/>
            </a:xfrm>
            <a:prstGeom prst="rect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3" name="矩形 12"/>
            <p:cNvSpPr/>
            <p:nvPr/>
          </p:nvSpPr>
          <p:spPr>
            <a:xfrm>
              <a:off x="3684614" y="1548500"/>
              <a:ext cx="5737041" cy="4924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ym typeface="Wingdings" panose="05000000000000000000" pitchFamily="2" charset="2"/>
                </a:rPr>
                <a:t>教材 </a:t>
              </a:r>
              <a:r>
                <a:rPr lang="en-US" altLang="zh-TW" dirty="0">
                  <a:sym typeface="Wingdings" panose="05000000000000000000" pitchFamily="2" charset="2"/>
                </a:rPr>
                <a:t>(</a:t>
              </a:r>
              <a:r>
                <a:rPr lang="zh-TW" altLang="en-US" dirty="0">
                  <a:sym typeface="Wingdings" panose="05000000000000000000" pitchFamily="2" charset="2"/>
                </a:rPr>
                <a:t>課本引用、上課講義、影片、作業</a:t>
              </a:r>
              <a:r>
                <a:rPr lang="en-US" altLang="zh-TW" dirty="0">
                  <a:sym typeface="Wingdings" panose="05000000000000000000" pitchFamily="2" charset="2"/>
                </a:rPr>
                <a:t>)</a:t>
              </a:r>
              <a:endParaRPr lang="zh-TW" altLang="en-US" dirty="0"/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663" y="1884076"/>
            <a:ext cx="5253652" cy="376737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1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2882" y="1439754"/>
            <a:ext cx="778636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750"/>
              </a:spcBef>
              <a:buSzPct val="40000"/>
              <a:buFont typeface="Wingdings" panose="05000000000000000000" pitchFamily="2" charset="2"/>
              <a:buChar char="p"/>
            </a:pPr>
            <a:r>
              <a:rPr lang="zh-TW" altLang="en-US" sz="2100" dirty="0"/>
              <a:t>重點放在自創實務教材 </a:t>
            </a:r>
            <a:r>
              <a:rPr lang="en-US" altLang="zh-TW" sz="2100" dirty="0"/>
              <a:t>+</a:t>
            </a:r>
            <a:r>
              <a:rPr lang="zh-TW" altLang="en-US" sz="2100" dirty="0"/>
              <a:t> 串連專業知識的邏輯</a:t>
            </a:r>
            <a:endParaRPr lang="en-US" altLang="zh-TW" sz="2100" dirty="0"/>
          </a:p>
          <a:p>
            <a:pPr lvl="1">
              <a:spcBef>
                <a:spcPts val="750"/>
              </a:spcBef>
              <a:buSzPct val="40000"/>
            </a:pPr>
            <a:r>
              <a:rPr lang="zh-TW" altLang="en-US" sz="2100" dirty="0"/>
              <a:t>             </a:t>
            </a:r>
            <a:r>
              <a:rPr lang="en-US" altLang="zh-TW" sz="2100" dirty="0"/>
              <a:t>(</a:t>
            </a:r>
            <a:r>
              <a:rPr lang="zh-TW" altLang="en-US" sz="2100" dirty="0"/>
              <a:t>作業、實驗、程式、討論、專題</a:t>
            </a:r>
            <a:r>
              <a:rPr lang="en-US" altLang="zh-TW" sz="2100" dirty="0"/>
              <a:t>…)</a:t>
            </a:r>
            <a:r>
              <a:rPr lang="en-US" altLang="zh-TW" sz="2100" dirty="0">
                <a:sym typeface="Wingdings" panose="05000000000000000000" pitchFamily="2" charset="2"/>
              </a:rPr>
              <a:t></a:t>
            </a:r>
            <a:r>
              <a:rPr lang="zh-TW" altLang="en-US" sz="2100" dirty="0">
                <a:sym typeface="Wingdings" panose="05000000000000000000" pitchFamily="2" charset="2"/>
              </a:rPr>
              <a:t>具體完整提供</a:t>
            </a:r>
            <a:endParaRPr lang="en-US" altLang="zh-TW" sz="2100" dirty="0"/>
          </a:p>
          <a:p>
            <a:pPr marL="342900" indent="-342900">
              <a:spcBef>
                <a:spcPts val="750"/>
              </a:spcBef>
              <a:buSzPct val="40000"/>
              <a:buFont typeface="Wingdings" panose="05000000000000000000" pitchFamily="2" charset="2"/>
              <a:buChar char="p"/>
            </a:pPr>
            <a:r>
              <a:rPr lang="zh-TW" altLang="en-US" sz="2100" dirty="0"/>
              <a:t>避免</a:t>
            </a:r>
            <a:r>
              <a:rPr lang="en-US" altLang="zh-TW" sz="2100" dirty="0"/>
              <a:t>”</a:t>
            </a:r>
            <a:r>
              <a:rPr lang="zh-TW" altLang="en-US" sz="2100" dirty="0"/>
              <a:t>一課程、一實務</a:t>
            </a:r>
            <a:r>
              <a:rPr lang="en-US" altLang="zh-TW" sz="2100" dirty="0"/>
              <a:t>”</a:t>
            </a:r>
            <a:r>
              <a:rPr lang="zh-TW" altLang="en-US" sz="2100" dirty="0"/>
              <a:t> 但無串連</a:t>
            </a:r>
            <a:endParaRPr lang="en-US" altLang="zh-TW" sz="2100" dirty="0"/>
          </a:p>
          <a:p>
            <a:pPr marL="342900" indent="-342900">
              <a:spcBef>
                <a:spcPts val="750"/>
              </a:spcBef>
              <a:buSzPct val="40000"/>
              <a:buFont typeface="Wingdings" panose="05000000000000000000" pitchFamily="2" charset="2"/>
              <a:buChar char="p"/>
            </a:pPr>
            <a:r>
              <a:rPr lang="zh-TW" altLang="en-US" sz="2100" dirty="0"/>
              <a:t>可藉引用，精簡專業知識教教材；勿缺、以保持教材完整性</a:t>
            </a:r>
            <a:endParaRPr lang="en-US" altLang="zh-TW" sz="2100" dirty="0"/>
          </a:p>
          <a:p>
            <a:pPr marL="342900" indent="-342900">
              <a:spcBef>
                <a:spcPts val="750"/>
              </a:spcBef>
              <a:buSzPct val="40000"/>
              <a:buFont typeface="Wingdings" panose="05000000000000000000" pitchFamily="2" charset="2"/>
              <a:buChar char="p"/>
            </a:pPr>
            <a:r>
              <a:rPr lang="zh-TW" altLang="en-US" sz="2100" dirty="0"/>
              <a:t>請協助注意引用            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3191114" y="4182666"/>
            <a:ext cx="1985226" cy="1240897"/>
            <a:chOff x="3191114" y="4182666"/>
            <a:chExt cx="1985226" cy="1240897"/>
          </a:xfrm>
        </p:grpSpPr>
        <p:sp>
          <p:nvSpPr>
            <p:cNvPr id="6" name="波浪 5"/>
            <p:cNvSpPr/>
            <p:nvPr/>
          </p:nvSpPr>
          <p:spPr>
            <a:xfrm rot="20651829">
              <a:off x="3191114" y="4182666"/>
              <a:ext cx="1985226" cy="1240897"/>
            </a:xfrm>
            <a:prstGeom prst="wave">
              <a:avLst>
                <a:gd name="adj1" fmla="val 20000"/>
                <a:gd name="adj2" fmla="val 0"/>
              </a:avLst>
            </a:prstGeom>
            <a:gradFill flip="none" rotWithShape="1">
              <a:gsLst>
                <a:gs pos="89000">
                  <a:schemeClr val="accent2">
                    <a:lumMod val="0"/>
                    <a:lumOff val="100000"/>
                  </a:schemeClr>
                </a:gs>
                <a:gs pos="61000">
                  <a:srgbClr val="FFCCFF"/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zh-TW" alt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502291" y="4479950"/>
              <a:ext cx="1362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謝 謝</a:t>
              </a:r>
              <a:r>
                <a:rPr lang="en-US" altLang="zh-TW" sz="3600" b="1" dirty="0"/>
                <a:t>!</a:t>
              </a:r>
              <a:endParaRPr lang="zh-TW" alt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4022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自訂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sz="5400" b="1" dirty="0" smtClean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JhengHei" panose="020B0604030504040204" pitchFamily="34" charset="-120"/>
            <a:ea typeface="Microsoft JhengHei" panose="020B0604030504040204" pitchFamily="34" charset="-12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自訂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sz="5400" b="1" dirty="0" smtClean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JhengHei" panose="020B0604030504040204" pitchFamily="34" charset="-120"/>
            <a:ea typeface="Microsoft JhengHei" panose="020B0604030504040204" pitchFamily="34" charset="-12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3389</TotalTime>
  <Words>249</Words>
  <Application>Microsoft Office PowerPoint</Application>
  <PresentationFormat>如螢幕大小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Microsoft JhengHei</vt:lpstr>
      <vt:lpstr>Microsoft JhengHei</vt:lpstr>
      <vt:lpstr>新細明體</vt:lpstr>
      <vt:lpstr>Arial</vt:lpstr>
      <vt:lpstr>Calibri</vt:lpstr>
      <vt:lpstr>Times New Roman</vt:lpstr>
      <vt:lpstr>Tw Cen MT</vt:lpstr>
      <vt:lpstr>Wingdings</vt:lpstr>
      <vt:lpstr>1_Office 佈景主題</vt:lpstr>
      <vt:lpstr>2_Office 佈景主題</vt:lpstr>
      <vt:lpstr>PowerPoint 簡報</vt:lpstr>
      <vt:lpstr>教材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勝佳 郭</dc:creator>
  <cp:lastModifiedBy>NEEMEC</cp:lastModifiedBy>
  <cp:revision>1323</cp:revision>
  <cp:lastPrinted>2020-08-13T07:29:35Z</cp:lastPrinted>
  <dcterms:created xsi:type="dcterms:W3CDTF">2018-11-03T01:56:43Z</dcterms:created>
  <dcterms:modified xsi:type="dcterms:W3CDTF">2020-09-16T02:58:36Z</dcterms:modified>
</cp:coreProperties>
</file>